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25" r:id="rId3"/>
    <p:sldId id="257" r:id="rId4"/>
    <p:sldId id="282" r:id="rId5"/>
    <p:sldId id="283" r:id="rId6"/>
    <p:sldId id="258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324" r:id="rId16"/>
    <p:sldId id="294" r:id="rId17"/>
    <p:sldId id="295" r:id="rId18"/>
    <p:sldId id="323" r:id="rId19"/>
    <p:sldId id="297" r:id="rId20"/>
    <p:sldId id="298" r:id="rId21"/>
    <p:sldId id="299" r:id="rId22"/>
    <p:sldId id="300" r:id="rId23"/>
    <p:sldId id="314" r:id="rId24"/>
    <p:sldId id="301" r:id="rId25"/>
    <p:sldId id="302" r:id="rId26"/>
    <p:sldId id="322" r:id="rId27"/>
    <p:sldId id="304" r:id="rId28"/>
    <p:sldId id="315" r:id="rId29"/>
    <p:sldId id="321" r:id="rId30"/>
    <p:sldId id="320" r:id="rId31"/>
    <p:sldId id="318" r:id="rId32"/>
    <p:sldId id="319" r:id="rId33"/>
    <p:sldId id="310" r:id="rId34"/>
    <p:sldId id="311" r:id="rId35"/>
    <p:sldId id="312" r:id="rId36"/>
    <p:sldId id="317" r:id="rId37"/>
    <p:sldId id="316" r:id="rId38"/>
    <p:sldId id="275" r:id="rId39"/>
    <p:sldId id="307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92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3" autoAdjust="0"/>
    <p:restoredTop sz="94660"/>
  </p:normalViewPr>
  <p:slideViewPr>
    <p:cSldViewPr>
      <p:cViewPr varScale="1">
        <p:scale>
          <a:sx n="70" d="100"/>
          <a:sy n="70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75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75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75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CCBA879-2B14-41AD-AE3A-17DF1D6D1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067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Freeform 17"/>
          <p:cNvSpPr>
            <a:spLocks/>
          </p:cNvSpPr>
          <p:nvPr/>
        </p:nvSpPr>
        <p:spPr bwMode="gray">
          <a:xfrm>
            <a:off x="-9525" y="1447800"/>
            <a:ext cx="9164638" cy="3832225"/>
          </a:xfrm>
          <a:custGeom>
            <a:avLst/>
            <a:gdLst>
              <a:gd name="T0" fmla="*/ 12 w 5773"/>
              <a:gd name="T1" fmla="*/ 124 h 2414"/>
              <a:gd name="T2" fmla="*/ 1381 w 5773"/>
              <a:gd name="T3" fmla="*/ 12 h 2414"/>
              <a:gd name="T4" fmla="*/ 4064 w 5773"/>
              <a:gd name="T5" fmla="*/ 581 h 2414"/>
              <a:gd name="T6" fmla="*/ 5773 w 5773"/>
              <a:gd name="T7" fmla="*/ 118 h 2414"/>
              <a:gd name="T8" fmla="*/ 5766 w 5773"/>
              <a:gd name="T9" fmla="*/ 2151 h 2414"/>
              <a:gd name="T10" fmla="*/ 3966 w 5773"/>
              <a:gd name="T11" fmla="*/ 2263 h 2414"/>
              <a:gd name="T12" fmla="*/ 1963 w 5773"/>
              <a:gd name="T13" fmla="*/ 1897 h 2414"/>
              <a:gd name="T14" fmla="*/ 6 w 5773"/>
              <a:gd name="T15" fmla="*/ 2407 h 2414"/>
              <a:gd name="T16" fmla="*/ 12 w 5773"/>
              <a:gd name="T17" fmla="*/ 124 h 2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73" h="2414">
                <a:moveTo>
                  <a:pt x="12" y="124"/>
                </a:moveTo>
                <a:cubicBezTo>
                  <a:pt x="150" y="76"/>
                  <a:pt x="581" y="0"/>
                  <a:pt x="1381" y="12"/>
                </a:cubicBezTo>
                <a:cubicBezTo>
                  <a:pt x="2181" y="23"/>
                  <a:pt x="3370" y="437"/>
                  <a:pt x="4064" y="581"/>
                </a:cubicBezTo>
                <a:cubicBezTo>
                  <a:pt x="4758" y="725"/>
                  <a:pt x="5635" y="219"/>
                  <a:pt x="5773" y="118"/>
                </a:cubicBezTo>
                <a:lnTo>
                  <a:pt x="5766" y="2151"/>
                </a:lnTo>
                <a:cubicBezTo>
                  <a:pt x="4994" y="2407"/>
                  <a:pt x="4326" y="2311"/>
                  <a:pt x="3966" y="2263"/>
                </a:cubicBezTo>
                <a:cubicBezTo>
                  <a:pt x="3606" y="2215"/>
                  <a:pt x="2715" y="1873"/>
                  <a:pt x="1963" y="1897"/>
                </a:cubicBezTo>
                <a:cubicBezTo>
                  <a:pt x="1305" y="1893"/>
                  <a:pt x="0" y="2402"/>
                  <a:pt x="6" y="2407"/>
                </a:cubicBezTo>
                <a:cubicBezTo>
                  <a:pt x="12" y="2414"/>
                  <a:pt x="12" y="568"/>
                  <a:pt x="12" y="124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0" name="Freeform 18"/>
          <p:cNvSpPr>
            <a:spLocks/>
          </p:cNvSpPr>
          <p:nvPr/>
        </p:nvSpPr>
        <p:spPr bwMode="gray">
          <a:xfrm>
            <a:off x="-9525" y="1730375"/>
            <a:ext cx="9150350" cy="3265488"/>
          </a:xfrm>
          <a:custGeom>
            <a:avLst/>
            <a:gdLst>
              <a:gd name="T0" fmla="*/ 6 w 5764"/>
              <a:gd name="T1" fmla="*/ 272 h 2057"/>
              <a:gd name="T2" fmla="*/ 1453 w 5764"/>
              <a:gd name="T3" fmla="*/ 10 h 2057"/>
              <a:gd name="T4" fmla="*/ 4182 w 5764"/>
              <a:gd name="T5" fmla="*/ 482 h 2057"/>
              <a:gd name="T6" fmla="*/ 5764 w 5764"/>
              <a:gd name="T7" fmla="*/ 154 h 2057"/>
              <a:gd name="T8" fmla="*/ 5764 w 5764"/>
              <a:gd name="T9" fmla="*/ 1806 h 2057"/>
              <a:gd name="T10" fmla="*/ 4005 w 5764"/>
              <a:gd name="T11" fmla="*/ 1994 h 2057"/>
              <a:gd name="T12" fmla="*/ 1891 w 5764"/>
              <a:gd name="T13" fmla="*/ 1522 h 2057"/>
              <a:gd name="T14" fmla="*/ 6 w 5764"/>
              <a:gd name="T15" fmla="*/ 1967 h 2057"/>
              <a:gd name="T16" fmla="*/ 6 w 5764"/>
              <a:gd name="T17" fmla="*/ 272 h 2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64" h="2057">
                <a:moveTo>
                  <a:pt x="6" y="272"/>
                </a:moveTo>
                <a:cubicBezTo>
                  <a:pt x="144" y="233"/>
                  <a:pt x="656" y="0"/>
                  <a:pt x="1453" y="10"/>
                </a:cubicBezTo>
                <a:cubicBezTo>
                  <a:pt x="2250" y="20"/>
                  <a:pt x="3475" y="403"/>
                  <a:pt x="4182" y="482"/>
                </a:cubicBezTo>
                <a:cubicBezTo>
                  <a:pt x="4890" y="561"/>
                  <a:pt x="5626" y="237"/>
                  <a:pt x="5764" y="154"/>
                </a:cubicBezTo>
                <a:lnTo>
                  <a:pt x="5764" y="1806"/>
                </a:lnTo>
                <a:cubicBezTo>
                  <a:pt x="4919" y="2052"/>
                  <a:pt x="4485" y="2057"/>
                  <a:pt x="4005" y="1994"/>
                </a:cubicBezTo>
                <a:cubicBezTo>
                  <a:pt x="3526" y="1929"/>
                  <a:pt x="2640" y="1502"/>
                  <a:pt x="1891" y="1522"/>
                </a:cubicBezTo>
                <a:cubicBezTo>
                  <a:pt x="1234" y="1519"/>
                  <a:pt x="0" y="1962"/>
                  <a:pt x="6" y="1967"/>
                </a:cubicBezTo>
                <a:cubicBezTo>
                  <a:pt x="12" y="1972"/>
                  <a:pt x="6" y="641"/>
                  <a:pt x="6" y="2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091" name="Group 19"/>
          <p:cNvGrpSpPr>
            <a:grpSpLocks/>
          </p:cNvGrpSpPr>
          <p:nvPr/>
        </p:nvGrpSpPr>
        <p:grpSpPr bwMode="auto">
          <a:xfrm>
            <a:off x="7086600" y="1947863"/>
            <a:ext cx="533400" cy="533400"/>
            <a:chOff x="4752" y="1200"/>
            <a:chExt cx="288" cy="288"/>
          </a:xfrm>
        </p:grpSpPr>
        <p:sp>
          <p:nvSpPr>
            <p:cNvPr id="3092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3" name="Oval 21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4" name="Group 22"/>
          <p:cNvGrpSpPr>
            <a:grpSpLocks/>
          </p:cNvGrpSpPr>
          <p:nvPr/>
        </p:nvGrpSpPr>
        <p:grpSpPr bwMode="auto">
          <a:xfrm>
            <a:off x="7620000" y="1371600"/>
            <a:ext cx="914400" cy="914400"/>
            <a:chOff x="4992" y="816"/>
            <a:chExt cx="576" cy="576"/>
          </a:xfrm>
        </p:grpSpPr>
        <p:sp>
          <p:nvSpPr>
            <p:cNvPr id="3095" name="Oval 23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6" name="Oval 24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97" name="Group 25"/>
          <p:cNvGrpSpPr>
            <a:grpSpLocks/>
          </p:cNvGrpSpPr>
          <p:nvPr/>
        </p:nvGrpSpPr>
        <p:grpSpPr bwMode="auto">
          <a:xfrm>
            <a:off x="304800" y="3429000"/>
            <a:ext cx="1295400" cy="1371600"/>
            <a:chOff x="4992" y="816"/>
            <a:chExt cx="576" cy="576"/>
          </a:xfrm>
        </p:grpSpPr>
        <p:sp>
          <p:nvSpPr>
            <p:cNvPr id="3098" name="Oval 26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9" name="Oval 27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fld id="{684493E6-2F23-4018-8452-3E74E41A7FEE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088" name="Group 16"/>
          <p:cNvGrpSpPr>
            <a:grpSpLocks/>
          </p:cNvGrpSpPr>
          <p:nvPr/>
        </p:nvGrpSpPr>
        <p:grpSpPr bwMode="auto">
          <a:xfrm>
            <a:off x="228600" y="304800"/>
            <a:ext cx="1079500" cy="633413"/>
            <a:chOff x="2680" y="3678"/>
            <a:chExt cx="680" cy="399"/>
          </a:xfrm>
        </p:grpSpPr>
        <p:sp>
          <p:nvSpPr>
            <p:cNvPr id="3086" name="Text Box 14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</a:rPr>
                <a:t>LOGO</a:t>
              </a:r>
            </a:p>
          </p:txBody>
        </p:sp>
        <p:sp>
          <p:nvSpPr>
            <p:cNvPr id="3087" name="AutoShape 15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590800"/>
            <a:ext cx="7086600" cy="1012825"/>
          </a:xfrm>
          <a:effectLst>
            <a:outerShdw dist="53882" dir="2700000" algn="ctr" rotWithShape="0">
              <a:schemeClr val="tx1"/>
            </a:outerShdw>
          </a:effectLst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295400" y="3581400"/>
            <a:ext cx="6705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53AAAB-62FA-4767-A01F-59C2414D29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6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D2792F-C1B3-4739-AFD6-09FE573B3F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88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63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828800"/>
            <a:ext cx="8229600" cy="44958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206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20675"/>
          </a:xfrm>
        </p:spPr>
        <p:txBody>
          <a:bodyPr/>
          <a:lstStyle>
            <a:lvl1pPr>
              <a:defRPr/>
            </a:lvl1pPr>
          </a:lstStyle>
          <a:p>
            <a:fld id="{10FAEB7D-5673-45FA-9E04-CFD7C2DBAC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01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716F10-F3E9-44FE-9534-91CE57A444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34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F3749E-703F-42D5-813A-B4C55DC914A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6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FB9F3F-69E8-48EE-8294-51263A8D66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96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3B0DDD-C8B3-427C-B3FD-893461D8FE6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2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48AE3D-8638-4C8C-87EE-ADCE846E2B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60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9E9C53-2688-451E-A4AF-3529311C76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45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BCA193-D804-4320-9D15-99C33F2AAC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6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60860D-ABD7-40D0-92C3-AFEE10F5BB8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9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Object 27"/>
          <p:cNvGraphicFramePr>
            <a:graphicFrameLocks noChangeAspect="1"/>
          </p:cNvGraphicFramePr>
          <p:nvPr/>
        </p:nvGraphicFramePr>
        <p:xfrm>
          <a:off x="0" y="0"/>
          <a:ext cx="91440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" name="Image" r:id="rId15" imgW="9561905" imgH="1600000" progId="Photoshop.Image.6">
                  <p:embed/>
                </p:oleObj>
              </mc:Choice>
              <mc:Fallback>
                <p:oleObj name="Image" r:id="rId15" imgW="9561905" imgH="1600000" progId="Photoshop.Image.6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white">
                      <a:xfrm>
                        <a:off x="0" y="0"/>
                        <a:ext cx="91440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" name="Freeform 16"/>
          <p:cNvSpPr>
            <a:spLocks/>
          </p:cNvSpPr>
          <p:nvPr/>
        </p:nvSpPr>
        <p:spPr bwMode="gray">
          <a:xfrm>
            <a:off x="-11113" y="280988"/>
            <a:ext cx="9155113" cy="1620837"/>
          </a:xfrm>
          <a:custGeom>
            <a:avLst/>
            <a:gdLst>
              <a:gd name="T0" fmla="*/ 6 w 5767"/>
              <a:gd name="T1" fmla="*/ 109 h 1021"/>
              <a:gd name="T2" fmla="*/ 1427 w 5767"/>
              <a:gd name="T3" fmla="*/ 46 h 1021"/>
              <a:gd name="T4" fmla="*/ 4032 w 5767"/>
              <a:gd name="T5" fmla="*/ 255 h 1021"/>
              <a:gd name="T6" fmla="*/ 5767 w 5767"/>
              <a:gd name="T7" fmla="*/ 0 h 1021"/>
              <a:gd name="T8" fmla="*/ 5767 w 5767"/>
              <a:gd name="T9" fmla="*/ 776 h 1021"/>
              <a:gd name="T10" fmla="*/ 4065 w 5767"/>
              <a:gd name="T11" fmla="*/ 831 h 1021"/>
              <a:gd name="T12" fmla="*/ 1984 w 5767"/>
              <a:gd name="T13" fmla="*/ 674 h 1021"/>
              <a:gd name="T14" fmla="*/ 14 w 5767"/>
              <a:gd name="T15" fmla="*/ 995 h 1021"/>
              <a:gd name="T16" fmla="*/ 6 w 5767"/>
              <a:gd name="T17" fmla="*/ 109 h 1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67" h="1021">
                <a:moveTo>
                  <a:pt x="6" y="109"/>
                </a:moveTo>
                <a:cubicBezTo>
                  <a:pt x="144" y="93"/>
                  <a:pt x="626" y="42"/>
                  <a:pt x="1427" y="46"/>
                </a:cubicBezTo>
                <a:cubicBezTo>
                  <a:pt x="2228" y="50"/>
                  <a:pt x="3321" y="224"/>
                  <a:pt x="4032" y="255"/>
                </a:cubicBezTo>
                <a:cubicBezTo>
                  <a:pt x="4742" y="286"/>
                  <a:pt x="5649" y="91"/>
                  <a:pt x="5767" y="0"/>
                </a:cubicBezTo>
                <a:lnTo>
                  <a:pt x="5767" y="776"/>
                </a:lnTo>
                <a:cubicBezTo>
                  <a:pt x="4948" y="879"/>
                  <a:pt x="4543" y="844"/>
                  <a:pt x="4065" y="831"/>
                </a:cubicBezTo>
                <a:cubicBezTo>
                  <a:pt x="3587" y="818"/>
                  <a:pt x="2973" y="694"/>
                  <a:pt x="1984" y="674"/>
                </a:cubicBezTo>
                <a:cubicBezTo>
                  <a:pt x="995" y="654"/>
                  <a:pt x="28" y="969"/>
                  <a:pt x="14" y="995"/>
                </a:cubicBezTo>
                <a:cubicBezTo>
                  <a:pt x="0" y="1021"/>
                  <a:pt x="6" y="255"/>
                  <a:pt x="6" y="109"/>
                </a:cubicBezTo>
                <a:close/>
              </a:path>
            </a:pathLst>
          </a:custGeom>
          <a:solidFill>
            <a:schemeClr val="accent1">
              <a:alpha val="41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1" name="Freeform 17"/>
          <p:cNvSpPr>
            <a:spLocks/>
          </p:cNvSpPr>
          <p:nvPr/>
        </p:nvSpPr>
        <p:spPr bwMode="gray">
          <a:xfrm>
            <a:off x="-20638" y="533400"/>
            <a:ext cx="9161463" cy="1006475"/>
          </a:xfrm>
          <a:custGeom>
            <a:avLst/>
            <a:gdLst>
              <a:gd name="T0" fmla="*/ 20 w 5771"/>
              <a:gd name="T1" fmla="*/ 109 h 634"/>
              <a:gd name="T2" fmla="*/ 1442 w 5771"/>
              <a:gd name="T3" fmla="*/ 3 h 634"/>
              <a:gd name="T4" fmla="*/ 4150 w 5771"/>
              <a:gd name="T5" fmla="*/ 148 h 634"/>
              <a:gd name="T6" fmla="*/ 5771 w 5771"/>
              <a:gd name="T7" fmla="*/ 37 h 634"/>
              <a:gd name="T8" fmla="*/ 5771 w 5771"/>
              <a:gd name="T9" fmla="*/ 557 h 634"/>
              <a:gd name="T10" fmla="*/ 3942 w 5771"/>
              <a:gd name="T11" fmla="*/ 592 h 634"/>
              <a:gd name="T12" fmla="*/ 1839 w 5771"/>
              <a:gd name="T13" fmla="*/ 456 h 634"/>
              <a:gd name="T14" fmla="*/ 6 w 5771"/>
              <a:gd name="T15" fmla="*/ 620 h 634"/>
              <a:gd name="T16" fmla="*/ 20 w 5771"/>
              <a:gd name="T17" fmla="*/ 109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71" h="634">
                <a:moveTo>
                  <a:pt x="20" y="109"/>
                </a:moveTo>
                <a:cubicBezTo>
                  <a:pt x="26" y="109"/>
                  <a:pt x="645" y="0"/>
                  <a:pt x="1442" y="3"/>
                </a:cubicBezTo>
                <a:cubicBezTo>
                  <a:pt x="2239" y="6"/>
                  <a:pt x="3443" y="123"/>
                  <a:pt x="4150" y="148"/>
                </a:cubicBezTo>
                <a:cubicBezTo>
                  <a:pt x="4858" y="173"/>
                  <a:pt x="5633" y="63"/>
                  <a:pt x="5771" y="37"/>
                </a:cubicBezTo>
                <a:lnTo>
                  <a:pt x="5771" y="557"/>
                </a:lnTo>
                <a:cubicBezTo>
                  <a:pt x="4926" y="634"/>
                  <a:pt x="4422" y="612"/>
                  <a:pt x="3942" y="592"/>
                </a:cubicBezTo>
                <a:cubicBezTo>
                  <a:pt x="3463" y="572"/>
                  <a:pt x="2588" y="450"/>
                  <a:pt x="1839" y="456"/>
                </a:cubicBezTo>
                <a:cubicBezTo>
                  <a:pt x="1182" y="455"/>
                  <a:pt x="0" y="618"/>
                  <a:pt x="6" y="620"/>
                </a:cubicBezTo>
                <a:cubicBezTo>
                  <a:pt x="12" y="621"/>
                  <a:pt x="14" y="109"/>
                  <a:pt x="20" y="1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42" name="Group 18"/>
          <p:cNvGrpSpPr>
            <a:grpSpLocks/>
          </p:cNvGrpSpPr>
          <p:nvPr/>
        </p:nvGrpSpPr>
        <p:grpSpPr bwMode="auto">
          <a:xfrm>
            <a:off x="7740650" y="347663"/>
            <a:ext cx="387350" cy="366712"/>
            <a:chOff x="4752" y="1200"/>
            <a:chExt cx="288" cy="288"/>
          </a:xfrm>
        </p:grpSpPr>
        <p:sp>
          <p:nvSpPr>
            <p:cNvPr id="1043" name="Oval 19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288" cy="288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tint val="25490"/>
                    <a:invGamma/>
                  </a:schemeClr>
                </a:gs>
                <a:gs pos="100000">
                  <a:schemeClr val="tx2">
                    <a:alpha val="31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4" name="Oval 20"/>
            <p:cNvSpPr>
              <a:spLocks noChangeArrowheads="1"/>
            </p:cNvSpPr>
            <p:nvPr userDrawn="1"/>
          </p:nvSpPr>
          <p:spPr bwMode="gray">
            <a:xfrm>
              <a:off x="4752" y="120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5" name="Group 21"/>
          <p:cNvGrpSpPr>
            <a:grpSpLocks/>
          </p:cNvGrpSpPr>
          <p:nvPr/>
        </p:nvGrpSpPr>
        <p:grpSpPr bwMode="auto">
          <a:xfrm>
            <a:off x="8153400" y="53975"/>
            <a:ext cx="609600" cy="592138"/>
            <a:chOff x="4992" y="816"/>
            <a:chExt cx="576" cy="576"/>
          </a:xfrm>
        </p:grpSpPr>
        <p:sp>
          <p:nvSpPr>
            <p:cNvPr id="1046" name="Oval 22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7" name="Oval 23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8" name="Group 24"/>
          <p:cNvGrpSpPr>
            <a:grpSpLocks/>
          </p:cNvGrpSpPr>
          <p:nvPr/>
        </p:nvGrpSpPr>
        <p:grpSpPr bwMode="auto">
          <a:xfrm>
            <a:off x="171450" y="819150"/>
            <a:ext cx="720725" cy="762000"/>
            <a:chOff x="4992" y="816"/>
            <a:chExt cx="576" cy="576"/>
          </a:xfrm>
        </p:grpSpPr>
        <p:sp>
          <p:nvSpPr>
            <p:cNvPr id="1049" name="Oval 25"/>
            <p:cNvSpPr>
              <a:spLocks noChangeArrowheads="1"/>
            </p:cNvSpPr>
            <p:nvPr userDrawn="1"/>
          </p:nvSpPr>
          <p:spPr bwMode="gray">
            <a:xfrm>
              <a:off x="4992" y="816"/>
              <a:ext cx="576" cy="576"/>
            </a:xfrm>
            <a:prstGeom prst="ellipse">
              <a:avLst/>
            </a:prstGeom>
            <a:solidFill>
              <a:schemeClr val="tx2">
                <a:alpha val="53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0" name="Oval 26"/>
            <p:cNvSpPr>
              <a:spLocks noChangeArrowheads="1"/>
            </p:cNvSpPr>
            <p:nvPr userDrawn="1"/>
          </p:nvSpPr>
          <p:spPr bwMode="gray">
            <a:xfrm>
              <a:off x="4992" y="912"/>
              <a:ext cx="480" cy="384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tint val="34902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2296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F9F3E5A-1E61-4102-A86C-3C6E338FAFB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914400" y="685800"/>
            <a:ext cx="73914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pled.googlecode.com/svn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LED intro - YouTube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90600"/>
            <a:ext cx="9144000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Management Plan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Software Process Model</a:t>
            </a:r>
            <a:r>
              <a:rPr lang="en-US" dirty="0" smtClean="0"/>
              <a:t>: Iterative and Increment Development (IID)</a:t>
            </a:r>
          </a:p>
          <a:p>
            <a:r>
              <a:rPr lang="en-US" sz="3200" b="1" dirty="0" smtClean="0"/>
              <a:t>Delivery</a:t>
            </a:r>
            <a:r>
              <a:rPr lang="en-US" sz="3200" dirty="0" smtClean="0"/>
              <a:t> </a:t>
            </a:r>
            <a:r>
              <a:rPr lang="en-US" dirty="0" smtClean="0"/>
              <a:t>: 17/4/2014</a:t>
            </a:r>
          </a:p>
          <a:p>
            <a:r>
              <a:rPr lang="en-US" sz="3200" b="1" dirty="0" smtClean="0"/>
              <a:t>Efforts</a:t>
            </a:r>
            <a:r>
              <a:rPr lang="en-US" dirty="0" smtClean="0"/>
              <a:t> : 5 </a:t>
            </a:r>
            <a:r>
              <a:rPr lang="en-US" dirty="0" err="1" smtClean="0"/>
              <a:t>mem</a:t>
            </a:r>
            <a:r>
              <a:rPr lang="en-US" dirty="0" smtClean="0"/>
              <a:t>/month</a:t>
            </a:r>
          </a:p>
          <a:p>
            <a:r>
              <a:rPr lang="en-US" sz="3200" b="1" dirty="0" smtClean="0"/>
              <a:t>Duration</a:t>
            </a:r>
            <a:r>
              <a:rPr lang="en-US" dirty="0" smtClean="0"/>
              <a:t> : 3 months </a:t>
            </a:r>
          </a:p>
          <a:p>
            <a:r>
              <a:rPr lang="en-US" sz="3200" b="1" dirty="0" smtClean="0"/>
              <a:t>Budget</a:t>
            </a:r>
            <a:r>
              <a:rPr lang="en-US" dirty="0" smtClean="0"/>
              <a:t>: 121 million VND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4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Management Plan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Risk Management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No experiences </a:t>
            </a:r>
            <a:r>
              <a:rPr lang="en-US" b="1" dirty="0" smtClean="0"/>
              <a:t>design hardware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Uncontrollable </a:t>
            </a:r>
            <a:r>
              <a:rPr lang="en-US" b="1" dirty="0" smtClean="0"/>
              <a:t>outsourcing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Limited physical components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Less experiences </a:t>
            </a:r>
            <a:r>
              <a:rPr lang="en-US" b="1" dirty="0" smtClean="0"/>
              <a:t>estimate time and resource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2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Management Plan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Role and Responsibilities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62200"/>
            <a:ext cx="6477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0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Management Plan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Configuration Management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Using </a:t>
            </a:r>
            <a:r>
              <a:rPr lang="en-US" dirty="0" err="1" smtClean="0"/>
              <a:t>google</a:t>
            </a:r>
            <a:r>
              <a:rPr lang="en-US" dirty="0" smtClean="0"/>
              <a:t> code : </a:t>
            </a:r>
            <a:r>
              <a:rPr lang="en-US" u="sng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https://pled.googlecode.com/svn</a:t>
            </a:r>
            <a:r>
              <a:rPr lang="en-US" u="sng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/</a:t>
            </a:r>
            <a:endParaRPr lang="en-US" u="sng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 and file must be save on right folder SVN</a:t>
            </a:r>
          </a:p>
          <a:p>
            <a:pPr lvl="0"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Version of document must be increase if it was changed</a:t>
            </a:r>
          </a:p>
          <a:p>
            <a:pPr lvl="0">
              <a:buFont typeface="Wingdings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commit file and document into SVN member must be write comment or message</a:t>
            </a:r>
          </a:p>
          <a:p>
            <a:pPr>
              <a:buFont typeface="Wingdings" pitchFamily="2" charset="2"/>
              <a:buChar char="ü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1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Requirement Specifications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User Requirements</a:t>
            </a:r>
            <a:endParaRPr lang="en-US" sz="3200" b="1" u="sng" dirty="0" smtClean="0">
              <a:solidFill>
                <a:schemeClr val="accent5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User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Real – Time Clock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Decorating</a:t>
            </a:r>
            <a:endParaRPr lang="en-US" dirty="0"/>
          </a:p>
          <a:p>
            <a:pPr>
              <a:buFont typeface="Wingdings" pitchFamily="2" charset="2"/>
              <a:buChar char="ü"/>
            </a:pPr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Student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System demo when learn Embedded System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1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</a:t>
            </a:r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Specification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Using PIC chip to control the system</a:t>
            </a: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isplay image, clock and animation in multicolor</a:t>
            </a: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can be controlled with radio remote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One-time setup with real-time clock built-in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Array 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of RGB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LEDs used to 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create visual </a:t>
            </a: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Work with Vietnam’s household electrical standard(220v AC)</a:t>
            </a: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Requirement Specifications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2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Requirement Specifications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Functional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digital clock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analog clock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Display text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Setup time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Requirement Specifications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Non - Functional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stable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Picture display smoothly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User can use product after 5 minutes when they read guideline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Safety 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Avoid electric shock- proof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4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Infrastructure and Tools</a:t>
            </a:r>
            <a:endParaRPr lang="en-US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Hardware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PIC16F887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DS1307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EEPROM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 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RGB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Radio Frequency 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Module</a:t>
            </a:r>
            <a:endParaRPr lang="en-US" sz="24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Shift </a:t>
            </a:r>
            <a:r>
              <a:rPr lang="en-US" sz="2400" dirty="0" smtClean="0">
                <a:solidFill>
                  <a:schemeClr val="tx1"/>
                </a:solidFill>
              </a:rPr>
              <a:t>Register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IC </a:t>
            </a:r>
            <a:r>
              <a:rPr lang="en-US" sz="2400" dirty="0" smtClean="0">
                <a:solidFill>
                  <a:schemeClr val="tx1"/>
                </a:solidFill>
              </a:rPr>
              <a:t>7805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Motor</a:t>
            </a:r>
            <a:endParaRPr lang="en-US" sz="24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Requirement Specifications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2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Requirement Specifications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Infrastructure and Tools</a:t>
            </a:r>
          </a:p>
          <a:p>
            <a:pPr marL="571500" indent="-571500">
              <a:buFont typeface="+mj-lt"/>
              <a:buAutoNum type="romanUcPeriod" startAt="2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Software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IDE CCS C 5.015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ISIS </a:t>
            </a:r>
            <a:r>
              <a:rPr lang="en-US" sz="2400" dirty="0" err="1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Protues</a:t>
            </a:r>
            <a:endParaRPr lang="en-US" sz="24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400" dirty="0" err="1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Pickit</a:t>
            </a:r>
            <a:r>
              <a:rPr lang="en-US" sz="2400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2, ICD2 Program</a:t>
            </a:r>
          </a:p>
          <a:p>
            <a:pPr lvl="0">
              <a:buFont typeface="Wingdings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Visual Studio 2012 </a:t>
            </a:r>
            <a:r>
              <a:rPr lang="en-US" sz="24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.NET 4.0</a:t>
            </a:r>
            <a:endParaRPr lang="en-US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buFont typeface="Wingdings" pitchFamily="2" charset="2"/>
              <a:buChar char="ü"/>
            </a:pP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Altium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Designer 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</a:t>
            </a:r>
            <a:endParaRPr lang="en-US" sz="24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Electronic multi-meter</a:t>
            </a:r>
          </a:p>
          <a:p>
            <a:pPr lvl="0">
              <a:buFont typeface="Wingdings" pitchFamily="2" charset="2"/>
              <a:buChar char="ü"/>
            </a:pPr>
            <a:endParaRPr lang="en-US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3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err="1" smtClean="0"/>
              <a:t>p</a:t>
            </a:r>
            <a:r>
              <a:rPr lang="en-US" sz="6600" dirty="0" err="1" smtClean="0">
                <a:solidFill>
                  <a:srgbClr val="FF0000"/>
                </a:solidFill>
              </a:rPr>
              <a:t>L</a:t>
            </a:r>
            <a:r>
              <a:rPr lang="en-US" sz="6600" dirty="0" err="1" smtClean="0">
                <a:solidFill>
                  <a:srgbClr val="0DFF35"/>
                </a:solidFill>
              </a:rPr>
              <a:t>E</a:t>
            </a:r>
            <a:r>
              <a:rPr lang="en-US" sz="6600" dirty="0" err="1" smtClean="0">
                <a:solidFill>
                  <a:srgbClr val="00B0F0"/>
                </a:solidFill>
              </a:rPr>
              <a:t>D</a:t>
            </a:r>
            <a:r>
              <a:rPr lang="en-US" sz="6600" dirty="0" smtClean="0"/>
              <a:t> 2014</a:t>
            </a:r>
            <a:endParaRPr lang="en-US" sz="6600" dirty="0">
              <a:solidFill>
                <a:schemeClr val="bg2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3733800"/>
            <a:ext cx="5410199" cy="457200"/>
          </a:xfrm>
        </p:spPr>
        <p:txBody>
          <a:bodyPr/>
          <a:lstStyle/>
          <a:p>
            <a:r>
              <a:rPr lang="en-US" sz="1800" dirty="0"/>
              <a:t>Ha </a:t>
            </a:r>
            <a:r>
              <a:rPr lang="en-US" sz="1800" dirty="0" err="1" smtClean="0"/>
              <a:t>Noi</a:t>
            </a:r>
            <a:r>
              <a:rPr lang="en-US" sz="1800" dirty="0" smtClean="0"/>
              <a:t>, April 26th</a:t>
            </a:r>
            <a:endParaRPr lang="en-US" sz="1800" dirty="0"/>
          </a:p>
        </p:txBody>
      </p:sp>
      <p:pic>
        <p:nvPicPr>
          <p:cNvPr id="7" name="Picture 6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0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Architecture Design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Use case</a:t>
            </a:r>
          </a:p>
          <a:p>
            <a:pPr marL="0" indent="0">
              <a:buNone/>
            </a:pPr>
            <a:endParaRPr lang="en-US" sz="24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91" y="2323531"/>
            <a:ext cx="595312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720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Architecture Design</a:t>
            </a:r>
          </a:p>
          <a:p>
            <a:pPr marL="571500" indent="-571500">
              <a:buFont typeface="+mj-lt"/>
              <a:buAutoNum type="romanUcPeriod" startAt="2"/>
            </a:pPr>
            <a:r>
              <a:rPr lang="en-US" sz="24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Block Diagram</a:t>
            </a:r>
          </a:p>
          <a:p>
            <a:pPr marL="571500" indent="-571500">
              <a:buFont typeface="+mj-lt"/>
              <a:buAutoNum type="romanUcPeriod" startAt="2"/>
            </a:pPr>
            <a:endParaRPr lang="en-US" sz="24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590800"/>
            <a:ext cx="52578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333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Mechanical 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3200" dirty="0" smtClean="0"/>
              <a:t>Supply </a:t>
            </a:r>
            <a:r>
              <a:rPr lang="en-US" sz="3200" dirty="0"/>
              <a:t>power for main board using Rolling-element bearing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1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Mechanical 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white">
          <a:xfrm>
            <a:off x="1325532" y="2238180"/>
            <a:ext cx="2132092" cy="74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2000" dirty="0" smtClean="0">
                <a:solidFill>
                  <a:schemeClr val="tx1"/>
                </a:solidFill>
              </a:rPr>
              <a:t>VCC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68655" y="2819400"/>
            <a:ext cx="4492625" cy="3124200"/>
            <a:chOff x="457200" y="1600200"/>
            <a:chExt cx="4495800" cy="4343400"/>
          </a:xfrm>
        </p:grpSpPr>
        <p:sp>
          <p:nvSpPr>
            <p:cNvPr id="7" name="Flowchart: Direct Access Storage 6"/>
            <p:cNvSpPr/>
            <p:nvPr/>
          </p:nvSpPr>
          <p:spPr>
            <a:xfrm>
              <a:off x="457200" y="1828800"/>
              <a:ext cx="3276600" cy="4114800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Direct Access Storage 7"/>
            <p:cNvSpPr/>
            <p:nvPr/>
          </p:nvSpPr>
          <p:spPr>
            <a:xfrm>
              <a:off x="3048000" y="2590800"/>
              <a:ext cx="1905000" cy="2590800"/>
            </a:xfrm>
            <a:prstGeom prst="flowChartMagneticDrum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Elbow Connector 8"/>
            <p:cNvCxnSpPr/>
            <p:nvPr/>
          </p:nvCxnSpPr>
          <p:spPr>
            <a:xfrm>
              <a:off x="914400" y="1600200"/>
              <a:ext cx="3276600" cy="990600"/>
            </a:xfrm>
            <a:prstGeom prst="bentConnector3">
              <a:avLst>
                <a:gd name="adj1" fmla="val 87210"/>
              </a:avLst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990600" y="3657600"/>
              <a:ext cx="1066800" cy="513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</a:rPr>
                <a:t>Motor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24200" y="3657600"/>
              <a:ext cx="1066800" cy="513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Bearing</a:t>
              </a:r>
              <a:endParaRPr lang="en-US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31953" y="3939088"/>
            <a:ext cx="2322458" cy="1151021"/>
            <a:chOff x="4572000" y="3124200"/>
            <a:chExt cx="2971800" cy="1600200"/>
          </a:xfrm>
        </p:grpSpPr>
        <p:sp>
          <p:nvSpPr>
            <p:cNvPr id="13" name="Flowchart: Direct Access Storage 12"/>
            <p:cNvSpPr/>
            <p:nvPr/>
          </p:nvSpPr>
          <p:spPr>
            <a:xfrm>
              <a:off x="4572000" y="3124200"/>
              <a:ext cx="838200" cy="1600200"/>
            </a:xfrm>
            <a:prstGeom prst="flowChartMagneticDrum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 rot="5400000">
              <a:off x="5486400" y="2667000"/>
              <a:ext cx="1600200" cy="251460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Elbow Connector 14"/>
          <p:cNvCxnSpPr/>
          <p:nvPr/>
        </p:nvCxnSpPr>
        <p:spPr>
          <a:xfrm flipV="1">
            <a:off x="4994668" y="3352798"/>
            <a:ext cx="1678136" cy="568241"/>
          </a:xfrm>
          <a:prstGeom prst="bentConnector3">
            <a:avLst>
              <a:gd name="adj1" fmla="val 50000"/>
            </a:avLst>
          </a:prstGeom>
          <a:ln w="76200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3736" y="2746759"/>
            <a:ext cx="106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VCC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036071" y="4329933"/>
            <a:ext cx="1218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Shaft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36071" y="5695888"/>
            <a:ext cx="1066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Plastic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5198709" y="5047761"/>
            <a:ext cx="776592" cy="6495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34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Schematic, PCB Design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40" y="2362200"/>
            <a:ext cx="615315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862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Design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Printed Circuit Design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23" name="Picture 3" descr="C:\Users\Dinh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438400"/>
            <a:ext cx="845502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66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173718" y="1752600"/>
            <a:ext cx="8382000" cy="41148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Timing algorithm</a:t>
            </a:r>
          </a:p>
          <a:p>
            <a:pPr>
              <a:buFont typeface="Wingdings" pitchFamily="2" charset="2"/>
              <a:buChar char="ü"/>
            </a:pPr>
            <a:r>
              <a:rPr lang="en-US" sz="1800" dirty="0"/>
              <a:t>The system use 2 interrupts to </a:t>
            </a:r>
            <a:r>
              <a:rPr lang="en-US" sz="1800" dirty="0" smtClean="0"/>
              <a:t>acknowledge </a:t>
            </a:r>
            <a:r>
              <a:rPr lang="en-US" sz="1800" dirty="0"/>
              <a:t>when a new rotation started and when to print out the next Position’s data of LEDs array. </a:t>
            </a:r>
            <a:endParaRPr lang="en-US" sz="1800" dirty="0" smtClean="0"/>
          </a:p>
          <a:p>
            <a:pPr>
              <a:buFont typeface="Wingdings" pitchFamily="2" charset="2"/>
              <a:buChar char="ü"/>
            </a:pPr>
            <a:r>
              <a:rPr lang="en-US" sz="1800" dirty="0" smtClean="0"/>
              <a:t>Each </a:t>
            </a:r>
            <a:r>
              <a:rPr lang="en-US" sz="1800" dirty="0"/>
              <a:t>Hall interruption </a:t>
            </a:r>
            <a:r>
              <a:rPr lang="en-US" sz="1800" dirty="0" smtClean="0"/>
              <a:t>indicates when the array LED has </a:t>
            </a:r>
            <a:r>
              <a:rPr lang="en-US" sz="1800" dirty="0"/>
              <a:t>finished a rotation.</a:t>
            </a:r>
          </a:p>
          <a:p>
            <a:endParaRPr lang="en-US" sz="2000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Design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C:\Users\Dinh\Downloads\Timing diagram (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78" y="3810000"/>
            <a:ext cx="88392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85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Mechanical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dc-motor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2063233"/>
            <a:ext cx="3352800" cy="275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3790" y="2224629"/>
            <a:ext cx="1938831" cy="159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Nut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7806" y="2733251"/>
            <a:ext cx="1348660" cy="136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Bolt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54534" y="5078421"/>
            <a:ext cx="1025295" cy="1062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Springs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8831" y="4814935"/>
            <a:ext cx="1648512" cy="117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572000" y="4991766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Motor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70766" y="3954983"/>
            <a:ext cx="1780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Rolling-element bearing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6951" y="4091752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Nut and bolt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70766" y="6317183"/>
            <a:ext cx="178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285769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Mechanical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C:\Users\Dinh\Downloads\CAM004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133600"/>
            <a:ext cx="54864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74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Circuit Board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C:\Users\Dinh\Downloads\CAM00416 (1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2896" b="14719"/>
          <a:stretch/>
        </p:blipFill>
        <p:spPr bwMode="auto">
          <a:xfrm>
            <a:off x="1828800" y="2463044"/>
            <a:ext cx="5871030" cy="329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19400" y="5985578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pLed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dual and triple color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v1.0 (legacy)</a:t>
            </a:r>
            <a:endParaRPr lang="en-US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92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Introduction Team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gray">
          <a:xfrm>
            <a:off x="2025650" y="21224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gray">
          <a:xfrm>
            <a:off x="2025650" y="30368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Vertical Scroll 42"/>
          <p:cNvSpPr/>
          <p:nvPr/>
        </p:nvSpPr>
        <p:spPr>
          <a:xfrm>
            <a:off x="762000" y="1722032"/>
            <a:ext cx="7772400" cy="4754968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6" name="Text Box 6"/>
          <p:cNvSpPr txBox="1">
            <a:spLocks noChangeArrowheads="1"/>
          </p:cNvSpPr>
          <p:nvPr/>
        </p:nvSpPr>
        <p:spPr bwMode="auto">
          <a:xfrm>
            <a:off x="1828800" y="2531677"/>
            <a:ext cx="5791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Tùng</a:t>
            </a:r>
            <a:r>
              <a:rPr lang="en-US" dirty="0" smtClean="0"/>
              <a:t> : PM, Designer, Tester</a:t>
            </a:r>
          </a:p>
        </p:txBody>
      </p:sp>
      <p:sp>
        <p:nvSpPr>
          <p:cNvPr id="97" name="Text Box 6"/>
          <p:cNvSpPr txBox="1">
            <a:spLocks noChangeArrowheads="1"/>
          </p:cNvSpPr>
          <p:nvPr/>
        </p:nvSpPr>
        <p:spPr bwMode="auto">
          <a:xfrm>
            <a:off x="1828800" y="3125679"/>
            <a:ext cx="5791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Long:  Technical Leader, Developer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8" name="Text Box 6"/>
          <p:cNvSpPr txBox="1">
            <a:spLocks noChangeArrowheads="1"/>
          </p:cNvSpPr>
          <p:nvPr/>
        </p:nvSpPr>
        <p:spPr bwMode="auto">
          <a:xfrm>
            <a:off x="1828800" y="3756021"/>
            <a:ext cx="5791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 smtClean="0"/>
              <a:t>Đỗ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Ban: Mechanic, Tester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9" name="Text Box 6"/>
          <p:cNvSpPr txBox="1">
            <a:spLocks noChangeArrowheads="1"/>
          </p:cNvSpPr>
          <p:nvPr/>
        </p:nvSpPr>
        <p:spPr bwMode="auto">
          <a:xfrm>
            <a:off x="1828800" y="4371589"/>
            <a:ext cx="5791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 smtClean="0"/>
              <a:t>Đinh</a:t>
            </a:r>
            <a:r>
              <a:rPr lang="en-US" dirty="0" smtClean="0"/>
              <a:t> </a:t>
            </a:r>
            <a:r>
              <a:rPr lang="en-US" dirty="0" err="1" smtClean="0"/>
              <a:t>Xuân</a:t>
            </a:r>
            <a:r>
              <a:rPr lang="en-US" dirty="0" smtClean="0"/>
              <a:t> </a:t>
            </a:r>
            <a:r>
              <a:rPr lang="en-US" dirty="0" err="1" smtClean="0"/>
              <a:t>Bách</a:t>
            </a:r>
            <a:r>
              <a:rPr lang="en-US" dirty="0" smtClean="0"/>
              <a:t>: QA, Test Leader</a:t>
            </a:r>
          </a:p>
        </p:txBody>
      </p:sp>
      <p:sp>
        <p:nvSpPr>
          <p:cNvPr id="100" name="Text Box 6"/>
          <p:cNvSpPr txBox="1">
            <a:spLocks noChangeArrowheads="1"/>
          </p:cNvSpPr>
          <p:nvPr/>
        </p:nvSpPr>
        <p:spPr bwMode="auto">
          <a:xfrm>
            <a:off x="1853181" y="5017920"/>
            <a:ext cx="5791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 smtClean="0"/>
              <a:t>Đinh</a:t>
            </a:r>
            <a:r>
              <a:rPr lang="en-US" dirty="0" smtClean="0"/>
              <a:t> </a:t>
            </a:r>
            <a:r>
              <a:rPr lang="en-US" dirty="0" err="1" smtClean="0"/>
              <a:t>Quang</a:t>
            </a:r>
            <a:r>
              <a:rPr lang="en-US" dirty="0" smtClean="0"/>
              <a:t> </a:t>
            </a:r>
            <a:r>
              <a:rPr lang="en-US" dirty="0" err="1" smtClean="0"/>
              <a:t>Hải</a:t>
            </a:r>
            <a:r>
              <a:rPr lang="en-US" dirty="0" smtClean="0"/>
              <a:t>: Developer, Designer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02" name="Text Box 6"/>
          <p:cNvSpPr txBox="1">
            <a:spLocks noChangeArrowheads="1"/>
          </p:cNvSpPr>
          <p:nvPr/>
        </p:nvSpPr>
        <p:spPr bwMode="auto">
          <a:xfrm>
            <a:off x="2117725" y="1725282"/>
            <a:ext cx="5060950" cy="56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err="1" smtClean="0"/>
              <a:t>p</a:t>
            </a:r>
            <a:r>
              <a:rPr lang="en-US" dirty="0" err="1" smtClean="0">
                <a:solidFill>
                  <a:srgbClr val="FF0000"/>
                </a:solidFill>
              </a:rPr>
              <a:t>L</a:t>
            </a:r>
            <a:r>
              <a:rPr lang="en-US" dirty="0" err="1" smtClean="0">
                <a:solidFill>
                  <a:srgbClr val="0DFF35"/>
                </a:solidFill>
              </a:rPr>
              <a:t>E</a:t>
            </a:r>
            <a:r>
              <a:rPr lang="en-US" dirty="0" err="1" smtClean="0">
                <a:solidFill>
                  <a:srgbClr val="00B0F0"/>
                </a:solidFill>
              </a:rPr>
              <a:t>D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Team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Circuit Board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2" descr="C:\Users\Dinh\Downloads\CAM0041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2" r="2481" b="30669"/>
          <a:stretch/>
        </p:blipFill>
        <p:spPr bwMode="auto">
          <a:xfrm>
            <a:off x="685800" y="2438400"/>
            <a:ext cx="7620000" cy="275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32661" y="5486400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pLed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triple 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color </a:t>
            </a: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v2.0</a:t>
            </a:r>
            <a:endParaRPr lang="en-US" dirty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76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Dinh\Downloads\Display structure 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7239000" cy="485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07975" y="1828800"/>
            <a:ext cx="8382000" cy="40386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System structure 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4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Implementation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24000"/>
            <a:ext cx="7467600" cy="639762"/>
          </a:xfrm>
        </p:spPr>
        <p:txBody>
          <a:bodyPr>
            <a:norm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Modify Driver: </a:t>
            </a:r>
            <a:r>
              <a:rPr lang="en-US" sz="28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performance</a:t>
            </a:r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0375" y="2183714"/>
            <a:ext cx="4041775" cy="639762"/>
          </a:xfrm>
        </p:spPr>
        <p:txBody>
          <a:bodyPr/>
          <a:lstStyle/>
          <a:p>
            <a:r>
              <a:rPr lang="en-US" dirty="0" smtClean="0"/>
              <a:t>Before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>
          <a:xfrm>
            <a:off x="438604" y="2396557"/>
            <a:ext cx="4040188" cy="39417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1600" dirty="0" smtClean="0"/>
              <a:t>40 state changes take 7/10 rotation</a:t>
            </a:r>
            <a:endParaRPr lang="en-US" sz="1600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375" y="2810008"/>
            <a:ext cx="3499079" cy="304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819401"/>
            <a:ext cx="3581400" cy="303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346917" y="2362200"/>
            <a:ext cx="4040188" cy="3996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After Optimization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1600" dirty="0" smtClean="0"/>
              <a:t>40 state changes take 3/10 rotation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65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Defect Log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362200"/>
            <a:ext cx="833437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1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Test Report </a:t>
            </a:r>
          </a:p>
          <a:p>
            <a:endParaRPr lang="en-US" sz="3200" b="1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0800"/>
            <a:ext cx="6934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46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Testing &amp;QA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491" y="1828800"/>
            <a:ext cx="8382000" cy="46482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Quality Assurance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4 bugs after release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4 bugs into 1 issue</a:t>
            </a:r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1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884238"/>
          </a:xfrm>
        </p:spPr>
        <p:txBody>
          <a:bodyPr/>
          <a:lstStyle/>
          <a:p>
            <a:r>
              <a:rPr lang="en-US" sz="4000" dirty="0" smtClean="0">
                <a:cs typeface="Times New Roman" pitchFamily="18" charset="0"/>
              </a:rPr>
              <a:t>Lesson learnt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Times New Roman" pitchFamily="18" charset="0"/>
              </a:rPr>
              <a:t>Obstacles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>
                <a:cs typeface="Times New Roman" pitchFamily="18" charset="0"/>
              </a:rPr>
              <a:t>Solution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quarter" idx="2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Limited hardware option</a:t>
            </a:r>
          </a:p>
          <a:p>
            <a:pPr>
              <a:buFont typeface="Wingdings" pitchFamily="2" charset="2"/>
              <a:buChar char="Ø"/>
            </a:pP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Processing power is a lot lower than expected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Soldering quality is low</a:t>
            </a:r>
          </a:p>
          <a:p>
            <a:pPr>
              <a:buFont typeface="Wingdings" pitchFamily="2" charset="2"/>
              <a:buChar char="Ø"/>
            </a:pP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Inexperienced in estimate time schedule</a:t>
            </a:r>
            <a:endParaRPr lang="en-US" dirty="0" smtClean="0">
              <a:solidFill>
                <a:schemeClr val="accent5">
                  <a:lumMod val="1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Re-inspect the market and buy extra amount if possible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Optimize driver and using multiple backup algorithms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Manually checking circuit board’s completion and self-learn soldering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Asking for supervisor suggestion </a:t>
            </a:r>
            <a:endParaRPr lang="en-US" dirty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4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Using higher performance controller, 16bits chip is recommended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Develop team’s own soldering staff for easier maintain and customization 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Use popular components for easier acquire, replacing ,and better community’s support.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Frequently asking for professional opinion to avoid rookie mistakes. 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685800"/>
            <a:ext cx="7391400" cy="533400"/>
          </a:xfrm>
        </p:spPr>
        <p:txBody>
          <a:bodyPr/>
          <a:lstStyle/>
          <a:p>
            <a:r>
              <a:rPr lang="en-US" sz="4400" dirty="0" smtClean="0">
                <a:cs typeface="Times New Roman" pitchFamily="18" charset="0"/>
              </a:rPr>
              <a:t>Suggested improvement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8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505200"/>
            <a:ext cx="6400800" cy="685800"/>
          </a:xfrm>
        </p:spPr>
        <p:txBody>
          <a:bodyPr/>
          <a:lstStyle/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2133600" y="2743200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Thank You !</a:t>
            </a:r>
          </a:p>
        </p:txBody>
      </p:sp>
      <p:pic>
        <p:nvPicPr>
          <p:cNvPr id="6" name="Picture 5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505200"/>
            <a:ext cx="6400800" cy="685800"/>
          </a:xfrm>
        </p:spPr>
        <p:txBody>
          <a:bodyPr/>
          <a:lstStyle/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1219200" y="2743200"/>
            <a:ext cx="7239000" cy="9144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 smtClean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hlink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Question and Answer</a:t>
            </a:r>
            <a:endParaRPr lang="en-US" sz="5400" b="1" kern="10" dirty="0">
              <a:ln w="28575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hlink"/>
                  </a:gs>
                </a:gsLst>
                <a:lin ang="5400000" scaled="1"/>
              </a:gradFill>
              <a:effectLst>
                <a:outerShdw dist="107763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ea typeface="Verdana"/>
              <a:cs typeface="Verdana"/>
            </a:endParaRPr>
          </a:p>
        </p:txBody>
      </p:sp>
      <p:pic>
        <p:nvPicPr>
          <p:cNvPr id="6" name="Picture 5" descr="http://vietnamteachingjobs.com/wp-content/uploads/2013/04/logo_fpt_university_do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3" t="12375" r="10809" b="9563"/>
          <a:stretch/>
        </p:blipFill>
        <p:spPr bwMode="auto">
          <a:xfrm>
            <a:off x="76200" y="0"/>
            <a:ext cx="196368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Contents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gray">
          <a:xfrm>
            <a:off x="2025650" y="21224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gray">
          <a:xfrm>
            <a:off x="2025650" y="30368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3" name="Vertical Scroll 32"/>
          <p:cNvSpPr/>
          <p:nvPr/>
        </p:nvSpPr>
        <p:spPr>
          <a:xfrm>
            <a:off x="228600" y="1693968"/>
            <a:ext cx="4572000" cy="4495800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34" name="Group 3"/>
          <p:cNvGrpSpPr>
            <a:grpSpLocks/>
          </p:cNvGrpSpPr>
          <p:nvPr/>
        </p:nvGrpSpPr>
        <p:grpSpPr bwMode="auto">
          <a:xfrm>
            <a:off x="838199" y="2427813"/>
            <a:ext cx="762000" cy="665162"/>
            <a:chOff x="1110" y="2656"/>
            <a:chExt cx="1549" cy="1351"/>
          </a:xfrm>
        </p:grpSpPr>
        <p:sp>
          <p:nvSpPr>
            <p:cNvPr id="35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b="1" dirty="0" smtClean="0">
                  <a:solidFill>
                    <a:schemeClr val="accent3">
                      <a:lumMod val="95000"/>
                    </a:schemeClr>
                  </a:solidFill>
                </a:rPr>
                <a:t>1</a:t>
              </a:r>
              <a:endParaRPr lang="en-US" b="1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38" name="Group 7"/>
          <p:cNvGrpSpPr>
            <a:grpSpLocks/>
          </p:cNvGrpSpPr>
          <p:nvPr/>
        </p:nvGrpSpPr>
        <p:grpSpPr bwMode="auto">
          <a:xfrm>
            <a:off x="844594" y="3316094"/>
            <a:ext cx="762000" cy="665162"/>
            <a:chOff x="3174" y="2656"/>
            <a:chExt cx="1549" cy="1351"/>
          </a:xfrm>
        </p:grpSpPr>
        <p:sp>
          <p:nvSpPr>
            <p:cNvPr id="39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accent3">
                      <a:lumMod val="95000"/>
                    </a:schemeClr>
                  </a:solidFill>
                </a:rPr>
                <a:t>2</a:t>
              </a:r>
            </a:p>
          </p:txBody>
        </p:sp>
      </p:grpSp>
      <p:sp>
        <p:nvSpPr>
          <p:cNvPr id="43" name="Vertical Scroll 42"/>
          <p:cNvSpPr/>
          <p:nvPr/>
        </p:nvSpPr>
        <p:spPr>
          <a:xfrm>
            <a:off x="4419600" y="1682644"/>
            <a:ext cx="4572000" cy="4495800"/>
          </a:xfrm>
          <a:prstGeom prst="verticalScroll">
            <a:avLst/>
          </a:prstGeom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4" name="Group 7"/>
          <p:cNvGrpSpPr>
            <a:grpSpLocks/>
          </p:cNvGrpSpPr>
          <p:nvPr/>
        </p:nvGrpSpPr>
        <p:grpSpPr bwMode="auto">
          <a:xfrm>
            <a:off x="839921" y="5040807"/>
            <a:ext cx="762000" cy="665162"/>
            <a:chOff x="3174" y="2656"/>
            <a:chExt cx="1549" cy="1351"/>
          </a:xfrm>
        </p:grpSpPr>
        <p:sp>
          <p:nvSpPr>
            <p:cNvPr id="45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AutoShape 10"/>
            <p:cNvSpPr>
              <a:spLocks noChangeArrowheads="1"/>
            </p:cNvSpPr>
            <p:nvPr/>
          </p:nvSpPr>
          <p:spPr bwMode="gray">
            <a:xfrm>
              <a:off x="326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4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48" name="Group 3"/>
          <p:cNvGrpSpPr>
            <a:grpSpLocks/>
          </p:cNvGrpSpPr>
          <p:nvPr/>
        </p:nvGrpSpPr>
        <p:grpSpPr bwMode="auto">
          <a:xfrm>
            <a:off x="5041548" y="2439137"/>
            <a:ext cx="762000" cy="665162"/>
            <a:chOff x="1110" y="2656"/>
            <a:chExt cx="1549" cy="1351"/>
          </a:xfrm>
        </p:grpSpPr>
        <p:sp>
          <p:nvSpPr>
            <p:cNvPr id="49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6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5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52" name="Group 3"/>
          <p:cNvGrpSpPr>
            <a:grpSpLocks/>
          </p:cNvGrpSpPr>
          <p:nvPr/>
        </p:nvGrpSpPr>
        <p:grpSpPr bwMode="auto">
          <a:xfrm>
            <a:off x="841397" y="4179676"/>
            <a:ext cx="762000" cy="665162"/>
            <a:chOff x="1110" y="2656"/>
            <a:chExt cx="1549" cy="1351"/>
          </a:xfrm>
        </p:grpSpPr>
        <p:sp>
          <p:nvSpPr>
            <p:cNvPr id="53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AutoShape 6"/>
            <p:cNvSpPr>
              <a:spLocks noChangeArrowheads="1"/>
            </p:cNvSpPr>
            <p:nvPr/>
          </p:nvSpPr>
          <p:spPr bwMode="gray">
            <a:xfrm>
              <a:off x="1193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3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57" name="Group 7"/>
          <p:cNvGrpSpPr>
            <a:grpSpLocks/>
          </p:cNvGrpSpPr>
          <p:nvPr/>
        </p:nvGrpSpPr>
        <p:grpSpPr bwMode="auto">
          <a:xfrm>
            <a:off x="5041548" y="3304770"/>
            <a:ext cx="762000" cy="665162"/>
            <a:chOff x="3174" y="2656"/>
            <a:chExt cx="1549" cy="1351"/>
          </a:xfrm>
        </p:grpSpPr>
        <p:sp>
          <p:nvSpPr>
            <p:cNvPr id="58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AutoShape 10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6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5058069" y="4168352"/>
            <a:ext cx="762000" cy="665162"/>
            <a:chOff x="1110" y="2656"/>
            <a:chExt cx="1549" cy="1351"/>
          </a:xfrm>
        </p:grpSpPr>
        <p:sp>
          <p:nvSpPr>
            <p:cNvPr id="62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AutoShape 6"/>
            <p:cNvSpPr>
              <a:spLocks noChangeArrowheads="1"/>
            </p:cNvSpPr>
            <p:nvPr/>
          </p:nvSpPr>
          <p:spPr bwMode="gray">
            <a:xfrm>
              <a:off x="1193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7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grpSp>
        <p:nvGrpSpPr>
          <p:cNvPr id="65" name="Group 7"/>
          <p:cNvGrpSpPr>
            <a:grpSpLocks/>
          </p:cNvGrpSpPr>
          <p:nvPr/>
        </p:nvGrpSpPr>
        <p:grpSpPr bwMode="auto">
          <a:xfrm>
            <a:off x="5061938" y="5080195"/>
            <a:ext cx="762000" cy="665162"/>
            <a:chOff x="3174" y="2656"/>
            <a:chExt cx="1549" cy="1351"/>
          </a:xfrm>
        </p:grpSpPr>
        <p:sp>
          <p:nvSpPr>
            <p:cNvPr id="66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10"/>
            <p:cNvSpPr>
              <a:spLocks noChangeArrowheads="1"/>
            </p:cNvSpPr>
            <p:nvPr/>
          </p:nvSpPr>
          <p:spPr bwMode="gray">
            <a:xfrm>
              <a:off x="326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accent3">
                      <a:lumMod val="95000"/>
                    </a:schemeClr>
                  </a:solidFill>
                </a:rPr>
                <a:t>8</a:t>
              </a:r>
              <a:endParaRPr lang="en-US" dirty="0">
                <a:solidFill>
                  <a:schemeClr val="accent3">
                    <a:lumMod val="95000"/>
                  </a:schemeClr>
                </a:solidFill>
              </a:endParaRPr>
            </a:p>
          </p:txBody>
        </p:sp>
      </p:grpSp>
      <p:sp>
        <p:nvSpPr>
          <p:cNvPr id="77" name="Line 11"/>
          <p:cNvSpPr>
            <a:spLocks noChangeShapeType="1"/>
          </p:cNvSpPr>
          <p:nvPr/>
        </p:nvSpPr>
        <p:spPr bwMode="auto">
          <a:xfrm flipV="1">
            <a:off x="1530598" y="3009590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11"/>
          <p:cNvSpPr>
            <a:spLocks noChangeShapeType="1"/>
          </p:cNvSpPr>
          <p:nvPr/>
        </p:nvSpPr>
        <p:spPr bwMode="auto">
          <a:xfrm flipV="1">
            <a:off x="1493067" y="3913374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11"/>
          <p:cNvSpPr>
            <a:spLocks noChangeShapeType="1"/>
          </p:cNvSpPr>
          <p:nvPr/>
        </p:nvSpPr>
        <p:spPr bwMode="auto">
          <a:xfrm flipV="1">
            <a:off x="1493067" y="4756693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11"/>
          <p:cNvSpPr>
            <a:spLocks noChangeShapeType="1"/>
          </p:cNvSpPr>
          <p:nvPr/>
        </p:nvSpPr>
        <p:spPr bwMode="auto">
          <a:xfrm flipV="1">
            <a:off x="1577771" y="5647038"/>
            <a:ext cx="2585923" cy="2610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Text Box 12"/>
          <p:cNvSpPr txBox="1">
            <a:spLocks noChangeArrowheads="1"/>
          </p:cNvSpPr>
          <p:nvPr/>
        </p:nvSpPr>
        <p:spPr bwMode="auto">
          <a:xfrm>
            <a:off x="1558194" y="2586041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smtClean="0"/>
              <a:t>  Introduction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3" name="Text Box 12"/>
          <p:cNvSpPr txBox="1">
            <a:spLocks noChangeArrowheads="1"/>
          </p:cNvSpPr>
          <p:nvPr/>
        </p:nvSpPr>
        <p:spPr bwMode="auto">
          <a:xfrm>
            <a:off x="1640529" y="3459489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Management Plan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4" name="Text Box 12"/>
          <p:cNvSpPr txBox="1">
            <a:spLocks noChangeArrowheads="1"/>
          </p:cNvSpPr>
          <p:nvPr/>
        </p:nvSpPr>
        <p:spPr bwMode="auto">
          <a:xfrm>
            <a:off x="1600199" y="4112620"/>
            <a:ext cx="293147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Requirement</a:t>
            </a:r>
          </a:p>
          <a:p>
            <a:r>
              <a:rPr lang="en-US" sz="2000" dirty="0" smtClean="0"/>
              <a:t> Specifications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5" name="Text Box 12"/>
          <p:cNvSpPr txBox="1">
            <a:spLocks noChangeArrowheads="1"/>
          </p:cNvSpPr>
          <p:nvPr/>
        </p:nvSpPr>
        <p:spPr bwMode="auto">
          <a:xfrm>
            <a:off x="1577771" y="5152589"/>
            <a:ext cx="293147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 smtClean="0"/>
              <a:t> Design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87" name="Line 14"/>
          <p:cNvSpPr>
            <a:spLocks noChangeShapeType="1"/>
          </p:cNvSpPr>
          <p:nvPr/>
        </p:nvSpPr>
        <p:spPr bwMode="auto">
          <a:xfrm>
            <a:off x="5722632" y="3042263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ine 14"/>
          <p:cNvSpPr>
            <a:spLocks noChangeShapeType="1"/>
          </p:cNvSpPr>
          <p:nvPr/>
        </p:nvSpPr>
        <p:spPr bwMode="auto">
          <a:xfrm>
            <a:off x="5722631" y="3930544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Line 14"/>
          <p:cNvSpPr>
            <a:spLocks noChangeShapeType="1"/>
          </p:cNvSpPr>
          <p:nvPr/>
        </p:nvSpPr>
        <p:spPr bwMode="auto">
          <a:xfrm>
            <a:off x="5715807" y="4779890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14"/>
          <p:cNvSpPr>
            <a:spLocks noChangeShapeType="1"/>
          </p:cNvSpPr>
          <p:nvPr/>
        </p:nvSpPr>
        <p:spPr bwMode="auto">
          <a:xfrm>
            <a:off x="5715806" y="5694645"/>
            <a:ext cx="2633209" cy="5768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Text Box 12"/>
          <p:cNvSpPr txBox="1">
            <a:spLocks noChangeArrowheads="1"/>
          </p:cNvSpPr>
          <p:nvPr/>
        </p:nvSpPr>
        <p:spPr bwMode="auto">
          <a:xfrm>
            <a:off x="5803548" y="2557977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 Implementation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92" name="Text Box 12"/>
          <p:cNvSpPr txBox="1">
            <a:spLocks noChangeArrowheads="1"/>
          </p:cNvSpPr>
          <p:nvPr/>
        </p:nvSpPr>
        <p:spPr bwMode="auto">
          <a:xfrm>
            <a:off x="5823938" y="3265488"/>
            <a:ext cx="262507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Testing and</a:t>
            </a:r>
            <a:br>
              <a:rPr lang="en-US" sz="2000" dirty="0" smtClean="0"/>
            </a:br>
            <a:r>
              <a:rPr lang="en-US" sz="2000" dirty="0" smtClean="0"/>
              <a:t> Quality Assurance</a:t>
            </a:r>
          </a:p>
        </p:txBody>
      </p:sp>
      <p:sp>
        <p:nvSpPr>
          <p:cNvPr id="93" name="Text Box 12"/>
          <p:cNvSpPr txBox="1">
            <a:spLocks noChangeArrowheads="1"/>
          </p:cNvSpPr>
          <p:nvPr/>
        </p:nvSpPr>
        <p:spPr bwMode="auto">
          <a:xfrm>
            <a:off x="5797093" y="4338127"/>
            <a:ext cx="262507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 Demo</a:t>
            </a:r>
          </a:p>
          <a:p>
            <a:pPr algn="ctr" eaLnBrk="0" hangingPunct="0"/>
            <a:endParaRPr lang="en-US" sz="2400" dirty="0"/>
          </a:p>
        </p:txBody>
      </p:sp>
      <p:sp>
        <p:nvSpPr>
          <p:cNvPr id="94" name="Text Box 12"/>
          <p:cNvSpPr txBox="1">
            <a:spLocks noChangeArrowheads="1"/>
          </p:cNvSpPr>
          <p:nvPr/>
        </p:nvSpPr>
        <p:spPr bwMode="auto">
          <a:xfrm>
            <a:off x="5800239" y="4962609"/>
            <a:ext cx="262507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</a:t>
            </a:r>
            <a:r>
              <a:rPr lang="en-US" sz="2000" dirty="0" smtClean="0"/>
              <a:t>Conclusion and </a:t>
            </a:r>
            <a:br>
              <a:rPr lang="en-US" sz="2000" dirty="0" smtClean="0"/>
            </a:br>
            <a:r>
              <a:rPr lang="en-US" sz="2000" dirty="0" smtClean="0"/>
              <a:t> Q&amp;A</a:t>
            </a:r>
          </a:p>
          <a:p>
            <a:pPr algn="ctr" eaLnBrk="0" hangingPunct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898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Persistent of Vision </a:t>
            </a:r>
            <a:r>
              <a:rPr lang="en-US" dirty="0" smtClean="0"/>
              <a:t>: The phenomenon of the eye by which an after-image is thought to persist for approximately one twenty-fifth of a second on the retina, create a</a:t>
            </a:r>
            <a:r>
              <a:rPr lang="en-US" sz="3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illusion </a:t>
            </a:r>
            <a:r>
              <a:rPr lang="en-US" dirty="0" smtClean="0">
                <a:solidFill>
                  <a:schemeClr val="tx1"/>
                </a:solidFill>
              </a:rPr>
              <a:t>of existing object when there was none.</a:t>
            </a:r>
            <a:endParaRPr lang="en-US" dirty="0" smtClean="0">
              <a:solidFill>
                <a:schemeClr val="bg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34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Idea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Base on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Persistence of Vision </a:t>
            </a:r>
            <a:r>
              <a:rPr lang="en-US" dirty="0" smtClean="0"/>
              <a:t>phenomenon, we have made a device that can create a clock, a picture, a animation screen in front of audiences. The purpose of this device is to pure entertainment and amaze anyone have seen it the first time. Also this provide a opportunity for team member to be more proficiency in Embedded System field.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Scope</a:t>
            </a:r>
          </a:p>
          <a:p>
            <a:pPr marL="0" indent="0">
              <a:buNone/>
            </a:pPr>
            <a:r>
              <a:rPr lang="en-US" dirty="0" smtClean="0"/>
              <a:t>System will: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Display 4 modes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Remote control using radio frequency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Display Real – Time Clock (GMT + 7)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Store data  and require one-time setup only	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Run stable in 2 hours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6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Existed product </a:t>
            </a:r>
            <a:r>
              <a:rPr lang="en-US" dirty="0" smtClean="0"/>
              <a:t>: “Bob </a:t>
            </a:r>
            <a:r>
              <a:rPr lang="en-US" dirty="0" err="1" smtClean="0"/>
              <a:t>Blick‘s</a:t>
            </a:r>
            <a:r>
              <a:rPr lang="en-US" dirty="0" smtClean="0"/>
              <a:t> propeller clock”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971800"/>
            <a:ext cx="4403678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39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40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648200"/>
          </a:xfrm>
        </p:spPr>
        <p:txBody>
          <a:bodyPr/>
          <a:lstStyle/>
          <a:p>
            <a:r>
              <a:rPr lang="en-US" sz="3200" b="1" dirty="0" smtClean="0"/>
              <a:t>Existed product </a:t>
            </a:r>
            <a:r>
              <a:rPr lang="en-US" dirty="0" smtClean="0"/>
              <a:t>: “</a:t>
            </a:r>
            <a:r>
              <a:rPr lang="en-US" dirty="0" err="1" smtClean="0"/>
              <a:t>AVClock</a:t>
            </a:r>
            <a:r>
              <a:rPr lang="en-US" dirty="0" smtClean="0"/>
              <a:t>”</a:t>
            </a:r>
          </a:p>
          <a:p>
            <a:pPr marL="0" indent="0">
              <a:buNone/>
            </a:pPr>
            <a:r>
              <a:rPr lang="en-US" dirty="0" smtClean="0"/>
              <a:t>   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AutoShape 2" descr="data:image/jpeg;base64,/9j/4AAQSkZJRgABAQAAAQABAAD/2wCEAAkGBxQSEhQUEhQWFhQVGBYYFBcVFxcXGhkWFRYYFiAXGBoYHSggGBonGxUYIjEhJSorMC4uFx8zODMsNyotLisBCgoKDg0OGxAQGiskHSUrLy8yNDI0LCs3Nyw3LSwwLCssLiwyNzcwLSwsMDQ1NywsLDQvNSwyLDQ3LCwsLCwsLP/AABEIAKAAoAMBIgACEQEDEQH/xAAcAAEAAAcBAAAAAAAAAAAAAAAAAQIEBQYHCAP/xAA/EAABAwIEAwQGCAQGAwAAAAABAAIDBBEFEiFBBjFRBxMiYTJxgZGhsRQjM0JSYsHwQ3LR4RUkc6Ky8TREgv/EABkBAQADAQEAAAAAAAAAAAAAAAABAgMFBP/EACoRAAIBAwMDAgYDAAAAAAAAAAABAgMEERIhMUFRcROBYaGxwdHhIiMz/9oADAMBAAIRAxEAPwDeKIiAIiIAiIgCIiAKF0K0h2tdp2bPR0LtNWzzNPPYxxkfFw9Q8gNy4fiUU7S6GRkjWuLCWODgHNNiNN7qrXJvAvGE2GT95H4o3WE0V7B7RuOjhrYrp/AMchrIGT07szHe8HdrhsQpwC5oiKAEREAREQBERAEREAREQBERAFC6g4rRvax2md5npKJ3g1E0zT6W3ds8up/prOAT9rXabnz0dC/w6tnmafS2LIyNurvctMr1ZH19ym7sK6iDxCybgTjOXDJ+8Z4on276K9g8DcdHDYqwCMdFLIzRTgHYOCYxFVwsmgeHxv5EbHoRsR0VwXJ/AXGk2Fz52eOJ5AmiJsHAbtP3XgHmun8BxqGshZPA8OjeNDuDu1w2cNws2gXFERQAiIgCIiAIiIAiIgClcULlontW7TO+zUlE76rVssrf4n5Gfk6ne6IE3ax2md7mpKJ/1erZpmn0+rGEfd6uHO+i1PFFufZ5KeKHc89h0VbTUpdc3s0ek48vV6/JapYLQhKctMUUgYqqlw2WT7ON7rc8rSfkrlhro2yxjJ4C4Znu5lt7HLfQfFZjxDTPa2ZsTaV8TPSDHZ5BGNy4k5Ommq99G2c8LjyTOVClLTJtv4ceMvr7GDP4cqQLmGT2McffYaK3OpyNN1sukrI5aSeRzIwxgAjjhb9ZE8k5HulPiLDlO59ix5tVMYe8lyTRB2QiVwLwbXGvpge/klW0qRWyzgtCdvNtZcfn9DEXwq/8CcYzYXPmYM8T7d9FewcBu3o8DkV6z4Y2RpkpyTYXfE7V7B1BHpt89lYpoP30Xh05Qq0pU+eDrPA8Yhq4WzQPD43jQ7jyI2I6K4LlfgTjKXC5i5oL4Xkd9FewcB95vR4268iumcGxeKqhZNA7PG/kR8QehCyawZFeiIoAREQBERAFK51v7o91tdhzWhu1btK+kZqSjd9RqJZRzl/IzozTU736ICbtX7TO+zUlG76nVssoP2h/Az8mmp39muroIbann8l5048R8gFVAq8SCopKfObXsLEuPQDmf31CzKThhskbmR587BEGXs2IvlucrS6xc7KBqOh05K18O0EL2PbPIYg5mfOLaBpsAevMmw6BZJPDIyFzp8tXDGQ6OZkxaRlLW5RzIzC2nxO3VtaUXHL9iLus6SVKL3fP2XhdUYhVPIYI5e872M5GhzvCxg5tykelmPVXKl4gEUbmwwhkj2tZI/MXNc1pB9Bw5ki5N1asSrDNI+R1gXkuIHLU7XVIArTuPTlpRlo1L+RkmKcTd7E6JkTIhK4Pmyk+N7bWNjo31DRWqeTvcgbE1pY3Ke7abut953nrb2hUSuWA4xJSTNmiPiHMbOG7T5Fa0rnW8YGhRWxldLQxUFMDUsDqp5JhY24kZmblu9w5C+trdee2KY3ACc7W5CdJWWtkePLYGxNttVkNTgb6uSKYB5ZMO8nfcODA550aTbVrW2ynovHF6gPjhjdM2eRwkJkbe4DrODXg6k3uQfNwtoouaUHDUnv1/BpYVlKfoS31edn09mYJPD/ZX3gPjOXC5y4Avhfbvor+lbk5uwePj7FbSOqo6qOw+S40jRprk62wfFoqqJk0Dw+N4u0j5HoRuFXLlrs/42lwyYkAvgkI76K/PbOy+gfb32F9l0xhGKRVMTZoXh8bxdrh8j0I6LNkFaiIoAUCoogNOdvmP1cLI4GNyU0wdnkadXuHOI6eAW189ehWixIuwOKsBirqaSnmHheNDu1w5Pb5grkziXApaGokp5hZ7Dz2c08nt8iFKB50Z5qpCpaPkfWqkFGyY7tIudY6zrfhDQPY0fqkdc4MdGCQ1xaXDqWZre7MVLX/AGjvOx94BXiFtSrSisJmt2k60vLJ7qJK8wVOozlmBG6ZlKSoK8ZOPAKhtQ4NLQ45XaltzY2va43tcpTy2e09CD7ivC69aNmZ7B1cPmrVK85Rw2a20f7Y47omrm2keOjiPcVRVJ8JVVWSZnuPUk/FUdWfCV5VwWuP9ZY7soFlXZ/x3Jhkx0L4Hkd7GDbyzs2Dx033WHyPXthWGy1MrYYGF8jzZrR8z0HUqWYnYeE4lFURMmheHxvF2uG/9COirVhvZlwX/hdM6N0hkklcHy88jXWtZg9XN2/uWZKoCIiAhZYF2s8DDEqfPGP81CCYvzt5mI+u1x0PrKz5QsgOJwSwnmCDYg6G42I2VdFJm/VbX7dOBcpOIU7fCf8AymgcjtKB0PJ3sO5Wn6N2p96sC/1BzNjf1GU/zNsPkQV4ApQSA3jcbB1rH8LhcA+rUgo9haSHCxHMfvZKa3wequtaVVdefJEKe6yTA6WB1JK6paWsa9ojkj+0L3c22Phc0CxsferXVYZlh79rw6MyGNlwWuNm5s+XWwtt8V1Y2bxsc31o5wy3FQWQScMub9IBe3NBGySzRmzNf57W9RU+I4aySkjqIG5cn1VQNdH8w/XqDr0R2bxkhXEO5jiq8P0Dn/hFh/M64H9VTQxF7g1vM/vU7L2rphYMYbtbv+Jx5n9/qubUWHpOpbL0060unHn9FK4qmrHi1r6qaaYNHnsFcuDOD58UmLY/DG23eykXawHbzd0CoeVtt5ZbeHeHZ6+cQ07czj6RPosb1cdgul+AuBoMMiys8czgO9mIsXEbN/C3y+auPCvDUFBCIadthpmcfSeR95x3PyV6sobIIoiKAEREAREQEk0Qe0tcAWuBDgdQQRYg+Vly72l8Euwupsy5p5bugcdbWteMnqL+0epdSqzcV8PRV9M+nmGjvRda5Y8cnj1fHVEDkxj7q5wVTXANk0sPC8akeRG4VBj2EzUVRJTzCz4za45OB1Dm9QRqpGFaLnJpTquHjsZhj1Zmgp4oge6haSXXBBkda7tOXLQkDmfbcKyv+j0VGwRxvziR7hI3MLkgAjxaGxOywilqnMPhcW+o2VcMUfuGG/VjfibaroU7xrnco7e3eNLcd845+eTPMSxNkVZFLKLRz0wDhY6BzbaaHcK100baWKW04cZmZbBv1YHV2b0nW2aNOqxf/FX7ZW/ytaD77KmlnLjdxJPU3KvK9eMRKU7W2p7OTl7YXwz1KuarDQWRaA+k483f0HkrZPNblz+S856i3JZ72Y9mb64tqKq7KXm0cnTer8LPPfbquZLnJvVrSqPfpwuxbezzgCbE353Ex0zTZ8ltXkc2R35nz5DzPLpDCMKipomwwMDI28gPmep81UUlK2JjWRtDWNADWtFgANgF7KjZkERFACIiAIiIAiIgCgQoPeALk2HU6K3T4/TM9KeP2OB+V0BifazwKMQg7yIf5qEHJb+I3mYz15XHQ+srmyN9tD/15Ls6GQPaHNILXAEEbgrRfbrwY2J30+EANe4Nnby+sdyeOt9x7eqlMGq84UwlVGCgV8grRMvKap0+a8CVkXA2OU1FP31TTGosB3YzBuR19XZSCHnlblaxUZBn/Zh2VGTLVV7bM0McBGrvzSdB0bvzK3kxoAAAsBoAOgWrKTtzoHenFUM6ktY4f7XX+CvFN2u4W82+kFv88b2/EhVYM9RUOD4tDVRiWnkEkZJAc29iRobX81XKAEREAREQBERAEREBovGZCZpe8JcQ94Jcb8nEW+HJW+nyNbZjQGjyP6q6cWsyVc4A/iOPv8R+atDwR6Nrb6c7AD32WTBtig4igo8LhnqHhrWxgW3c4G2Vo3OnJc98e8bz4pNmf4ImX7qIG4aDufxPPX2BZjjHAtfiUMEkD2vijEjGxvflyuEjrkaWN9FidZ2a4nFcupHuHWMtePcDf4LVAxVpUVVV2GzQfbQyxf6kb2f8gFS5x1VsgIooQmQSuCkXqAvagoTNNFE3nLIyMet7g39VDB1T2aYd9HwykjtY921zvXJ4/wBVk6kgjDWhrRYNAAHkBYKdQAiIgCIiAIiIAiIgNOdorAytkvYZg12vmAFjLqkakX9g/VbzxHh6nqJBJNGHuAsL35KppMJgit3cMbSORDRf381TTuDHOy6/0M3BA715bfcENNx7SVl4CiiugQsrbWcPUst+8poX35kxsv77XVzRAYbW9l2Fyf8AqtZ/pucz/iVj9f2HULvs5Z4v/prx/ubf4raSIDRtZ2DSD7GtY7ykhLfi15+S9ODuyaqpK+CaZ0T4o3F5LCb5g05RlI6n4Ld1lCyABRUFT2f1G9r/AA/fmgKi6iqUNfe40vbnY/JGh9wT0113QFUiprv+fTqLfC6mhz/e6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9637" name="Picture 5" descr="https://encrypted-tbn3.gstatic.com/images?q=tbn:ANd9GcS0GG-iEnNGAHhk_kCskP2yr46JYdfQQJUmp2lIwTdu4amR0R0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38400"/>
            <a:ext cx="672193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13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db2004169gl">
  <a:themeElements>
    <a:clrScheme name="Office Theme 1">
      <a:dk1>
        <a:srgbClr val="000000"/>
      </a:dk1>
      <a:lt1>
        <a:srgbClr val="FFFFFF"/>
      </a:lt1>
      <a:dk2>
        <a:srgbClr val="233DA9"/>
      </a:dk2>
      <a:lt2>
        <a:srgbClr val="DDDDDD"/>
      </a:lt2>
      <a:accent1>
        <a:srgbClr val="65AAE9"/>
      </a:accent1>
      <a:accent2>
        <a:srgbClr val="B2B2B2"/>
      </a:accent2>
      <a:accent3>
        <a:srgbClr val="FFFFFF"/>
      </a:accent3>
      <a:accent4>
        <a:srgbClr val="000000"/>
      </a:accent4>
      <a:accent5>
        <a:srgbClr val="B8D2F2"/>
      </a:accent5>
      <a:accent6>
        <a:srgbClr val="A1A1A1"/>
      </a:accent6>
      <a:hlink>
        <a:srgbClr val="7DA0D3"/>
      </a:hlink>
      <a:folHlink>
        <a:srgbClr val="B2E385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233DA9"/>
        </a:dk2>
        <a:lt2>
          <a:srgbClr val="DDDDDD"/>
        </a:lt2>
        <a:accent1>
          <a:srgbClr val="65AAE9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B8D2F2"/>
        </a:accent5>
        <a:accent6>
          <a:srgbClr val="A1A1A1"/>
        </a:accent6>
        <a:hlink>
          <a:srgbClr val="7DA0D3"/>
        </a:hlink>
        <a:folHlink>
          <a:srgbClr val="B2E3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632769"/>
        </a:dk2>
        <a:lt2>
          <a:srgbClr val="DDDDDD"/>
        </a:lt2>
        <a:accent1>
          <a:srgbClr val="8B8DE1"/>
        </a:accent1>
        <a:accent2>
          <a:srgbClr val="FF997D"/>
        </a:accent2>
        <a:accent3>
          <a:srgbClr val="FFFFFF"/>
        </a:accent3>
        <a:accent4>
          <a:srgbClr val="000000"/>
        </a:accent4>
        <a:accent5>
          <a:srgbClr val="C4C5EE"/>
        </a:accent5>
        <a:accent6>
          <a:srgbClr val="E78A71"/>
        </a:accent6>
        <a:hlink>
          <a:srgbClr val="58AFD2"/>
        </a:hlink>
        <a:folHlink>
          <a:srgbClr val="BFDF6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37737F"/>
        </a:dk2>
        <a:lt2>
          <a:srgbClr val="DDDDDD"/>
        </a:lt2>
        <a:accent1>
          <a:srgbClr val="52BCB2"/>
        </a:accent1>
        <a:accent2>
          <a:srgbClr val="E0A56A"/>
        </a:accent2>
        <a:accent3>
          <a:srgbClr val="FFFFFF"/>
        </a:accent3>
        <a:accent4>
          <a:srgbClr val="000000"/>
        </a:accent4>
        <a:accent5>
          <a:srgbClr val="B3DAD5"/>
        </a:accent5>
        <a:accent6>
          <a:srgbClr val="CB955F"/>
        </a:accent6>
        <a:hlink>
          <a:srgbClr val="A0C264"/>
        </a:hlink>
        <a:folHlink>
          <a:srgbClr val="DCDC2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</TotalTime>
  <Words>661</Words>
  <Application>Microsoft Office PowerPoint</Application>
  <PresentationFormat>On-screen Show (4:3)</PresentationFormat>
  <Paragraphs>220</Paragraphs>
  <Slides>39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cdb2004169gl</vt:lpstr>
      <vt:lpstr>Image</vt:lpstr>
      <vt:lpstr>PowerPoint Presentation</vt:lpstr>
      <vt:lpstr>pLED 2014</vt:lpstr>
      <vt:lpstr>Introduction Team</vt:lpstr>
      <vt:lpstr>Contents</vt:lpstr>
      <vt:lpstr>Introduction</vt:lpstr>
      <vt:lpstr>Introduction</vt:lpstr>
      <vt:lpstr>Introduction</vt:lpstr>
      <vt:lpstr>Introduction</vt:lpstr>
      <vt:lpstr>Introduction</vt:lpstr>
      <vt:lpstr>Management Plan</vt:lpstr>
      <vt:lpstr>Management Plan</vt:lpstr>
      <vt:lpstr>Management Plan</vt:lpstr>
      <vt:lpstr>Management Plan</vt:lpstr>
      <vt:lpstr>Requirement Specifications</vt:lpstr>
      <vt:lpstr>Requirement Specifications</vt:lpstr>
      <vt:lpstr>Requirement Specifications</vt:lpstr>
      <vt:lpstr>Requirement Specifications</vt:lpstr>
      <vt:lpstr>Requirement Specifications</vt:lpstr>
      <vt:lpstr>Requirement Specifications</vt:lpstr>
      <vt:lpstr>Design</vt:lpstr>
      <vt:lpstr>Design</vt:lpstr>
      <vt:lpstr>Design</vt:lpstr>
      <vt:lpstr>Design</vt:lpstr>
      <vt:lpstr>Design</vt:lpstr>
      <vt:lpstr>Design</vt:lpstr>
      <vt:lpstr>Design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Testing &amp;QA</vt:lpstr>
      <vt:lpstr>Testing &amp;QA</vt:lpstr>
      <vt:lpstr>Testing &amp;QA</vt:lpstr>
      <vt:lpstr>Lesson learnt</vt:lpstr>
      <vt:lpstr>Suggested improvement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pLED 2014</dc:title>
  <dc:creator>Dinh Bach</dc:creator>
  <cp:lastModifiedBy>Dinh Bach</cp:lastModifiedBy>
  <cp:revision>148</cp:revision>
  <dcterms:created xsi:type="dcterms:W3CDTF">2014-04-15T16:40:41Z</dcterms:created>
  <dcterms:modified xsi:type="dcterms:W3CDTF">2014-04-16T12:47:54Z</dcterms:modified>
</cp:coreProperties>
</file>